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6" r:id="rId4"/>
    <p:sldId id="259" r:id="rId5"/>
    <p:sldId id="261" r:id="rId6"/>
    <p:sldId id="264" r:id="rId7"/>
    <p:sldId id="263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656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98CC1-AF64-6C46-A410-8F1FCC00B5D8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B266-6577-214D-91D2-F60D7497D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8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6C74-6615-0B44-A3E9-601999E7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2EA4-E884-AA48-B37C-2F01CC5B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1783D-BB90-9741-A4C3-5CC9B955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A18-54D3-3F4A-A13A-C155D3A9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4D2-8621-7043-811F-FA9AE00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6B4-32FF-7547-A9E2-2A673305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66B7-3808-F840-AD81-DCBB4D8F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69AE-55A3-8D43-8D84-DB60E0D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17DC-C620-C447-B2DA-1A62AD7B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6FB-30B6-0240-B510-F5C164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524A9-0497-494B-9EE1-E28612BD4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04D71-4C87-A14B-9D1B-ABC0403C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5FA1-AA41-1947-8DF8-A1DA495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8CC3-7E88-2D40-9C03-549DEC16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778B-0502-B74F-9E8A-4C3F894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D93-3A2E-C74E-A0F4-05B0321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05B-DBAD-FB40-8C9A-21113235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7141-A87A-5547-9F88-00FB2ED0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2C94-9DCF-3B44-B21B-18F32E9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ED254-4B8A-4942-8636-F874598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DDF-181A-A94E-BEA0-A8B1431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8926-2F6B-6E4C-872D-C49378514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21A8-2395-5A46-9D38-2740BA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23C1-5FE3-8D4F-A6C9-72A44E0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86E1A-034B-9846-9875-CCA18F7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533-772E-264D-8386-C0C2166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ABD6-7119-8F48-8207-1546719B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B08B-9D9F-CF4A-8F53-1C3F4A0F2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4303-1918-F542-8B8A-7144470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2B9DF-8212-8A44-9846-91F349B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585B-4397-B944-85A3-6F444F4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838-C364-154B-B7A5-DFBFF4B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D78D-60AD-A64F-8B03-4F823392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D78C-741E-8A44-B816-36B7F39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18CD-A037-7743-AD9C-D20BB843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4B21D-EEE3-3347-B3C9-47B1BE4C5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9A30C-8A12-2F46-BC88-2375A1AE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52A29-1B2A-7F42-916B-EEA14E3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44421-7180-F842-B4A1-669E31F4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3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4F7-FF09-9742-AFB4-92FF555F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CBA9A-ECB1-A94E-925A-4C61D2E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1572-9059-9C4F-902C-7C13EF9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DECA-9292-AF4F-ABED-60C78E12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26E9-8E54-724B-8F46-BEF906B4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302F-8EEA-6F4A-A9A1-5182D396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E008-AC23-5A45-8CEA-0F36B99B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EF5B-1B44-2445-9605-BFF97A6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67C2-DD6A-5B41-8608-69FC34B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5BF9B-224A-9B4D-81CF-ED0B3C2F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B5A9-F7EC-8449-9427-B21955D1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F081-760F-CE42-B53C-C6AD5A1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EC6C-CBCC-DF43-8BDB-CB33C42A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CED-FB4C-EF41-8101-DC4F73C6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889BB-BAC0-5E41-B58D-BAA959E15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5141-8128-4048-A7F8-189EFF85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E49E-1197-944A-9297-45A49AE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3094-B489-894C-A70E-5390F30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713C-9EAD-C34E-83E6-1D92BDD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2D9B3-71CE-2949-8D62-E7CEC97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DAB6-7D57-AC4E-B73E-6FFD077D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C7C5-9397-B94D-B0F5-BE58D642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DED-D3AF-7843-8679-AF193513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91BF-D6A2-1147-8152-F2686FB0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ADA1B-111E-9744-9C3E-F036DE1D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9"/>
            <a:ext cx="12192000" cy="59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40888-5B98-6A48-BE37-B36B8629F2C4}"/>
              </a:ext>
            </a:extLst>
          </p:cNvPr>
          <p:cNvSpPr txBox="1"/>
          <p:nvPr/>
        </p:nvSpPr>
        <p:spPr>
          <a:xfrm>
            <a:off x="304800" y="5181601"/>
            <a:ext cx="119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4F379-109A-2C4C-80B4-5E0617C0F491}"/>
              </a:ext>
            </a:extLst>
          </p:cNvPr>
          <p:cNvSpPr txBox="1"/>
          <p:nvPr/>
        </p:nvSpPr>
        <p:spPr>
          <a:xfrm>
            <a:off x="304800" y="3337840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D90C8-BA15-0849-A1E0-AC930A624EA2}"/>
              </a:ext>
            </a:extLst>
          </p:cNvPr>
          <p:cNvSpPr txBox="1"/>
          <p:nvPr/>
        </p:nvSpPr>
        <p:spPr>
          <a:xfrm>
            <a:off x="6226629" y="4060371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same network receiving</a:t>
            </a:r>
            <a:br>
              <a:rPr lang="en-US" sz="1600" dirty="0"/>
            </a:br>
            <a:r>
              <a:rPr lang="en-US" sz="1600" dirty="0"/>
              <a:t>its own output from the previous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86D98-64AB-0346-8D76-8208601D9E08}"/>
              </a:ext>
            </a:extLst>
          </p:cNvPr>
          <p:cNvCxnSpPr>
            <a:cxnSpLocks/>
          </p:cNvCxnSpPr>
          <p:nvPr/>
        </p:nvCxnSpPr>
        <p:spPr>
          <a:xfrm>
            <a:off x="5889171" y="3522506"/>
            <a:ext cx="1132115" cy="5378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CADA5-8374-9F43-ACE8-3A7394B42267}"/>
              </a:ext>
            </a:extLst>
          </p:cNvPr>
          <p:cNvCxnSpPr>
            <a:cxnSpLocks/>
          </p:cNvCxnSpPr>
          <p:nvPr/>
        </p:nvCxnSpPr>
        <p:spPr>
          <a:xfrm>
            <a:off x="4245429" y="3707172"/>
            <a:ext cx="1981200" cy="5158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64824-C88E-EC43-A076-3CF4B9884D0D}"/>
              </a:ext>
            </a:extLst>
          </p:cNvPr>
          <p:cNvCxnSpPr>
            <a:cxnSpLocks/>
          </p:cNvCxnSpPr>
          <p:nvPr/>
        </p:nvCxnSpPr>
        <p:spPr>
          <a:xfrm flipH="1">
            <a:off x="8055429" y="3522506"/>
            <a:ext cx="1251857" cy="4616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F1D-0B29-2D4D-B305-213CDBE908A9}"/>
              </a:ext>
            </a:extLst>
          </p:cNvPr>
          <p:cNvSpPr txBox="1"/>
          <p:nvPr/>
        </p:nvSpPr>
        <p:spPr>
          <a:xfrm>
            <a:off x="1980570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631EE-0CCC-014A-B1F5-43904DCB294E}"/>
              </a:ext>
            </a:extLst>
          </p:cNvPr>
          <p:cNvSpPr txBox="1"/>
          <p:nvPr/>
        </p:nvSpPr>
        <p:spPr>
          <a:xfrm>
            <a:off x="3777343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F4421-5510-3644-A0AD-E1783F259711}"/>
              </a:ext>
            </a:extLst>
          </p:cNvPr>
          <p:cNvSpPr txBox="1"/>
          <p:nvPr/>
        </p:nvSpPr>
        <p:spPr>
          <a:xfrm>
            <a:off x="5551714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918C9-8D16-6C44-8D0B-2924C340E997}"/>
              </a:ext>
            </a:extLst>
          </p:cNvPr>
          <p:cNvSpPr txBox="1"/>
          <p:nvPr/>
        </p:nvSpPr>
        <p:spPr>
          <a:xfrm>
            <a:off x="1980570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53A3A-BC44-2344-A591-B068172F292E}"/>
              </a:ext>
            </a:extLst>
          </p:cNvPr>
          <p:cNvSpPr txBox="1"/>
          <p:nvPr/>
        </p:nvSpPr>
        <p:spPr>
          <a:xfrm>
            <a:off x="3716841" y="1662252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C9344E-4C65-D14C-9EE3-F7ECC0ECCCC1}"/>
              </a:ext>
            </a:extLst>
          </p:cNvPr>
          <p:cNvSpPr txBox="1"/>
          <p:nvPr/>
        </p:nvSpPr>
        <p:spPr>
          <a:xfrm>
            <a:off x="5453112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B7EE3-9C70-C240-9BBC-E17E639976C1}"/>
              </a:ext>
            </a:extLst>
          </p:cNvPr>
          <p:cNvSpPr txBox="1"/>
          <p:nvPr/>
        </p:nvSpPr>
        <p:spPr>
          <a:xfrm>
            <a:off x="304800" y="1500499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66E8F-B98F-784D-B0CF-2322FF1D3AAC}"/>
              </a:ext>
            </a:extLst>
          </p:cNvPr>
          <p:cNvSpPr txBox="1"/>
          <p:nvPr/>
        </p:nvSpPr>
        <p:spPr>
          <a:xfrm>
            <a:off x="304800" y="528434"/>
            <a:ext cx="1056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SIMPLIFIED STRUCTURE OF AN RNN ILLUSTRATED WITH A TRANSLATION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16200-899A-D244-977F-74DAFA6EC6D2}"/>
              </a:ext>
            </a:extLst>
          </p:cNvPr>
          <p:cNvSpPr txBox="1"/>
          <p:nvPr/>
        </p:nvSpPr>
        <p:spPr>
          <a:xfrm>
            <a:off x="9017152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1477E-4C58-D640-A3B4-9F75FC9AB001}"/>
              </a:ext>
            </a:extLst>
          </p:cNvPr>
          <p:cNvSpPr txBox="1"/>
          <p:nvPr/>
        </p:nvSpPr>
        <p:spPr>
          <a:xfrm>
            <a:off x="9017152" y="1662252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</p:spTree>
    <p:extLst>
      <p:ext uri="{BB962C8B-B14F-4D97-AF65-F5344CB8AC3E}">
        <p14:creationId xmlns:p14="http://schemas.microsoft.com/office/powerpoint/2010/main" val="19250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9966B-E55B-C649-AC02-472DF79C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89"/>
            <a:ext cx="12192000" cy="48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C20859F-DDF4-8449-A668-4C89CA53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5875"/>
            <a:ext cx="10902374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56070-8E19-3242-943A-07D469EA3762}"/>
              </a:ext>
            </a:extLst>
          </p:cNvPr>
          <p:cNvSpPr txBox="1"/>
          <p:nvPr/>
        </p:nvSpPr>
        <p:spPr>
          <a:xfrm>
            <a:off x="304800" y="528434"/>
            <a:ext cx="854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RNNs can be multiple layers deep, taking multi-dimensional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D01F-5252-604F-BAD1-48BFE98563D8}"/>
              </a:ext>
            </a:extLst>
          </p:cNvPr>
          <p:cNvSpPr txBox="1"/>
          <p:nvPr/>
        </p:nvSpPr>
        <p:spPr>
          <a:xfrm>
            <a:off x="3138007" y="6370347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BDC76-F1F9-6041-AEDA-7AA16E502EB7}"/>
              </a:ext>
            </a:extLst>
          </p:cNvPr>
          <p:cNvSpPr txBox="1"/>
          <p:nvPr/>
        </p:nvSpPr>
        <p:spPr>
          <a:xfrm>
            <a:off x="4808464" y="638866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97493-A940-5348-8FE4-C12CDFA6C2CC}"/>
              </a:ext>
            </a:extLst>
          </p:cNvPr>
          <p:cNvSpPr txBox="1"/>
          <p:nvPr/>
        </p:nvSpPr>
        <p:spPr>
          <a:xfrm>
            <a:off x="6409278" y="6355573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01E7-60C2-3B4A-B670-2C9B5EB85A07}"/>
              </a:ext>
            </a:extLst>
          </p:cNvPr>
          <p:cNvSpPr txBox="1"/>
          <p:nvPr/>
        </p:nvSpPr>
        <p:spPr>
          <a:xfrm>
            <a:off x="3418466" y="2910865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B016C-654E-0D46-8450-EE118785B969}"/>
              </a:ext>
            </a:extLst>
          </p:cNvPr>
          <p:cNvSpPr txBox="1"/>
          <p:nvPr/>
        </p:nvSpPr>
        <p:spPr>
          <a:xfrm>
            <a:off x="492452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71C1-B24E-454E-A265-09EC048D9197}"/>
              </a:ext>
            </a:extLst>
          </p:cNvPr>
          <p:cNvSpPr txBox="1"/>
          <p:nvPr/>
        </p:nvSpPr>
        <p:spPr>
          <a:xfrm>
            <a:off x="653684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72567-C316-1349-A4CA-868F8B7ED77E}"/>
              </a:ext>
            </a:extLst>
          </p:cNvPr>
          <p:cNvSpPr txBox="1"/>
          <p:nvPr/>
        </p:nvSpPr>
        <p:spPr>
          <a:xfrm>
            <a:off x="2848452" y="603768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81F95-6D19-2F48-83AE-5024D73F38A6}"/>
              </a:ext>
            </a:extLst>
          </p:cNvPr>
          <p:cNvSpPr txBox="1"/>
          <p:nvPr/>
        </p:nvSpPr>
        <p:spPr>
          <a:xfrm>
            <a:off x="2554373" y="5741913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/B-PER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1805-B72A-F646-BA56-E385727E9EEC}"/>
              </a:ext>
            </a:extLst>
          </p:cNvPr>
          <p:cNvSpPr txBox="1"/>
          <p:nvPr/>
        </p:nvSpPr>
        <p:spPr>
          <a:xfrm>
            <a:off x="130632" y="640223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AE08B-6C20-C540-AA00-1B9D8BE9DA62}"/>
              </a:ext>
            </a:extLst>
          </p:cNvPr>
          <p:cNvSpPr txBox="1"/>
          <p:nvPr/>
        </p:nvSpPr>
        <p:spPr>
          <a:xfrm>
            <a:off x="130632" y="607658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of speech tags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24518-F638-3E44-9587-2F1494F8B54A}"/>
              </a:ext>
            </a:extLst>
          </p:cNvPr>
          <p:cNvSpPr txBox="1"/>
          <p:nvPr/>
        </p:nvSpPr>
        <p:spPr>
          <a:xfrm>
            <a:off x="130632" y="567846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Named entity tags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DF9A9-8E7E-2C41-BA94-1796E8D2A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6312" y="6571516"/>
            <a:ext cx="21716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C793D-BD75-2543-9A8E-6B0ABFE27953}"/>
              </a:ext>
            </a:extLst>
          </p:cNvPr>
          <p:cNvCxnSpPr>
            <a:cxnSpLocks/>
          </p:cNvCxnSpPr>
          <p:nvPr/>
        </p:nvCxnSpPr>
        <p:spPr>
          <a:xfrm>
            <a:off x="2046919" y="6245862"/>
            <a:ext cx="7181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23016-70CA-C340-BDAB-7075A154B573}"/>
              </a:ext>
            </a:extLst>
          </p:cNvPr>
          <p:cNvCxnSpPr>
            <a:cxnSpLocks/>
          </p:cNvCxnSpPr>
          <p:nvPr/>
        </p:nvCxnSpPr>
        <p:spPr>
          <a:xfrm>
            <a:off x="1870469" y="5856337"/>
            <a:ext cx="5074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A5F70-3218-754D-88C0-B3BCD34E66ED}"/>
              </a:ext>
            </a:extLst>
          </p:cNvPr>
          <p:cNvSpPr txBox="1"/>
          <p:nvPr/>
        </p:nvSpPr>
        <p:spPr>
          <a:xfrm>
            <a:off x="4472477" y="6017019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7E44C-8588-6749-BC4E-254444C185A3}"/>
              </a:ext>
            </a:extLst>
          </p:cNvPr>
          <p:cNvSpPr txBox="1"/>
          <p:nvPr/>
        </p:nvSpPr>
        <p:spPr>
          <a:xfrm>
            <a:off x="4153413" y="575433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1293B-9C0A-2F4F-A964-AA9F1BBBB875}"/>
              </a:ext>
            </a:extLst>
          </p:cNvPr>
          <p:cNvSpPr txBox="1"/>
          <p:nvPr/>
        </p:nvSpPr>
        <p:spPr>
          <a:xfrm>
            <a:off x="6115199" y="6050107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BDCAE-36F9-4A46-9FD6-A2436802BD80}"/>
              </a:ext>
            </a:extLst>
          </p:cNvPr>
          <p:cNvSpPr txBox="1"/>
          <p:nvPr/>
        </p:nvSpPr>
        <p:spPr>
          <a:xfrm>
            <a:off x="5872223" y="574703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4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D6E-88C5-E848-B9EF-CB00CC5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98"/>
            <a:ext cx="12192000" cy="540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8FA94-172A-DF48-8701-0E09E56D37E3}"/>
              </a:ext>
            </a:extLst>
          </p:cNvPr>
          <p:cNvSpPr txBox="1"/>
          <p:nvPr/>
        </p:nvSpPr>
        <p:spPr>
          <a:xfrm>
            <a:off x="2832906" y="725948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Describing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4F1FE-0C38-FA4F-AF17-FD9F3A52C935}"/>
              </a:ext>
            </a:extLst>
          </p:cNvPr>
          <p:cNvSpPr txBox="1"/>
          <p:nvPr/>
        </p:nvSpPr>
        <p:spPr>
          <a:xfrm>
            <a:off x="7543249" y="743973"/>
            <a:ext cx="174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Sentiment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3115-0782-7D46-A37A-56858FE5CE09}"/>
              </a:ext>
            </a:extLst>
          </p:cNvPr>
          <p:cNvSpPr txBox="1"/>
          <p:nvPr/>
        </p:nvSpPr>
        <p:spPr>
          <a:xfrm>
            <a:off x="2658543" y="3352056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D4971-4591-584D-AE99-0853E8A814DE}"/>
              </a:ext>
            </a:extLst>
          </p:cNvPr>
          <p:cNvSpPr txBox="1"/>
          <p:nvPr/>
        </p:nvSpPr>
        <p:spPr>
          <a:xfrm>
            <a:off x="7064830" y="3373787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Description of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4A58D-618A-5E45-B978-1F630BE8F51F}"/>
              </a:ext>
            </a:extLst>
          </p:cNvPr>
          <p:cNvSpPr txBox="1"/>
          <p:nvPr/>
        </p:nvSpPr>
        <p:spPr>
          <a:xfrm>
            <a:off x="2658543" y="2554748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input (the image)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B2A5C-1387-D84C-8149-C18CCEF9F4DC}"/>
              </a:ext>
            </a:extLst>
          </p:cNvPr>
          <p:cNvSpPr txBox="1"/>
          <p:nvPr/>
        </p:nvSpPr>
        <p:spPr>
          <a:xfrm>
            <a:off x="7178997" y="1466177"/>
            <a:ext cx="22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output (the sentiment score)</a:t>
            </a:r>
          </a:p>
        </p:txBody>
      </p:sp>
    </p:spTree>
    <p:extLst>
      <p:ext uri="{BB962C8B-B14F-4D97-AF65-F5344CB8AC3E}">
        <p14:creationId xmlns:p14="http://schemas.microsoft.com/office/powerpoint/2010/main" val="313105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ED6B4-9C75-EF4F-B7ED-35EF8943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 t="3942" r="3004" b="5391"/>
          <a:stretch/>
        </p:blipFill>
        <p:spPr>
          <a:xfrm>
            <a:off x="2429452" y="1021025"/>
            <a:ext cx="6433457" cy="451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39318-B9F7-2C4E-8FF1-25D9A68D3FF8}"/>
              </a:ext>
            </a:extLst>
          </p:cNvPr>
          <p:cNvSpPr txBox="1"/>
          <p:nvPr/>
        </p:nvSpPr>
        <p:spPr>
          <a:xfrm>
            <a:off x="1277128" y="539320"/>
            <a:ext cx="738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Illustration of the Vanishing Gradient Problem in an 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CB633-52B7-4248-81E9-0B2587C7BD5D}"/>
              </a:ext>
            </a:extLst>
          </p:cNvPr>
          <p:cNvSpPr txBox="1"/>
          <p:nvPr/>
        </p:nvSpPr>
        <p:spPr>
          <a:xfrm>
            <a:off x="1277128" y="5724631"/>
            <a:ext cx="7567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The gradient caused by the error at step “t” is very small when we need</a:t>
            </a:r>
          </a:p>
          <a:p>
            <a:r>
              <a:rPr lang="en-US" sz="2000" i="1" dirty="0"/>
              <a:t>to update the weights of ”t-3”.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9AAA2-1A5C-774C-9E17-D9036BD667F4}"/>
              </a:ext>
            </a:extLst>
          </p:cNvPr>
          <p:cNvSpPr txBox="1"/>
          <p:nvPr/>
        </p:nvSpPr>
        <p:spPr>
          <a:xfrm>
            <a:off x="1277128" y="3927510"/>
            <a:ext cx="99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DA9E7-0F66-6740-843B-69CA45E9AAA9}"/>
              </a:ext>
            </a:extLst>
          </p:cNvPr>
          <p:cNvSpPr txBox="1"/>
          <p:nvPr/>
        </p:nvSpPr>
        <p:spPr>
          <a:xfrm>
            <a:off x="1277128" y="2633479"/>
            <a:ext cx="115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24D65-2AD1-5549-9B39-A58DF187720E}"/>
              </a:ext>
            </a:extLst>
          </p:cNvPr>
          <p:cNvSpPr txBox="1"/>
          <p:nvPr/>
        </p:nvSpPr>
        <p:spPr>
          <a:xfrm>
            <a:off x="1277128" y="5036875"/>
            <a:ext cx="101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55699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57BEB3-68A8-7D46-A620-C1DAB67B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60" y="5317081"/>
            <a:ext cx="5016955" cy="1005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5" y="993485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2433243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3643180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2433243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3679565"/>
            <a:ext cx="386662" cy="3713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E44A0F-0627-5347-8BA8-48A26D1CFC1E}"/>
              </a:ext>
            </a:extLst>
          </p:cNvPr>
          <p:cNvCxnSpPr>
            <a:cxnSpLocks/>
          </p:cNvCxnSpPr>
          <p:nvPr/>
        </p:nvCxnSpPr>
        <p:spPr>
          <a:xfrm flipH="1" flipV="1">
            <a:off x="1716658" y="1869050"/>
            <a:ext cx="1609546" cy="7223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85256A-F841-BF44-BA06-8ABD3E6F58FE}"/>
              </a:ext>
            </a:extLst>
          </p:cNvPr>
          <p:cNvSpPr txBox="1"/>
          <p:nvPr/>
        </p:nvSpPr>
        <p:spPr>
          <a:xfrm>
            <a:off x="159080" y="1454536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memory from the previous step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283117" y="213408"/>
            <a:ext cx="29980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 LSTM repeating group: </a:t>
            </a:r>
            <a:br>
              <a:rPr lang="en-US" b="1" dirty="0"/>
            </a:br>
            <a:r>
              <a:rPr lang="en-US" sz="1400" dirty="0"/>
              <a:t>- Takes 3 input </a:t>
            </a:r>
            <a:r>
              <a:rPr lang="en-US" sz="1400" u="sng" dirty="0"/>
              <a:t>vectors</a:t>
            </a:r>
            <a:r>
              <a:rPr lang="en-US" sz="1400" dirty="0"/>
              <a:t> (Ct-1, ht-1, Xt)</a:t>
            </a:r>
            <a:br>
              <a:rPr lang="en-US" sz="1400" u="sng" dirty="0"/>
            </a:br>
            <a:r>
              <a:rPr lang="en-US" sz="1400" dirty="0"/>
              <a:t>- Produces 2 output </a:t>
            </a:r>
            <a:r>
              <a:rPr lang="en-US" sz="1400" u="sng" dirty="0"/>
              <a:t>vectors</a:t>
            </a:r>
            <a:r>
              <a:rPr lang="en-US" sz="1400" dirty="0"/>
              <a:t> (Ct, ht)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3592A-DDB9-194E-9B46-7F75FE9AC125}"/>
              </a:ext>
            </a:extLst>
          </p:cNvPr>
          <p:cNvSpPr txBox="1"/>
          <p:nvPr/>
        </p:nvSpPr>
        <p:spPr>
          <a:xfrm>
            <a:off x="4005700" y="5692726"/>
            <a:ext cx="23523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/>
              <a:t>Fully connected single layer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Weights are learned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The number of neurons is a hyper parameter, but defines the dimensions of ht and 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43574-D236-3C48-B8A8-78333F1079C2}"/>
              </a:ext>
            </a:extLst>
          </p:cNvPr>
          <p:cNvSpPr txBox="1"/>
          <p:nvPr/>
        </p:nvSpPr>
        <p:spPr>
          <a:xfrm>
            <a:off x="768680" y="5092819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output from the previous step</a:t>
            </a:r>
            <a:endParaRPr lang="en-US" sz="1400" i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78A856-D13E-1A42-AE81-5AD5C59509F0}"/>
              </a:ext>
            </a:extLst>
          </p:cNvPr>
          <p:cNvCxnSpPr>
            <a:cxnSpLocks/>
          </p:cNvCxnSpPr>
          <p:nvPr/>
        </p:nvCxnSpPr>
        <p:spPr>
          <a:xfrm flipH="1">
            <a:off x="2130727" y="4050914"/>
            <a:ext cx="1293957" cy="11211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BD414A-BBDE-DF47-9EDD-406D308D4032}"/>
              </a:ext>
            </a:extLst>
          </p:cNvPr>
          <p:cNvSpPr txBox="1"/>
          <p:nvPr/>
        </p:nvSpPr>
        <p:spPr>
          <a:xfrm>
            <a:off x="2366220" y="5605522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input from this step</a:t>
            </a:r>
            <a:endParaRPr lang="en-US" sz="1400" i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19D5DE-CEEA-E546-9E26-0040C1485630}"/>
              </a:ext>
            </a:extLst>
          </p:cNvPr>
          <p:cNvCxnSpPr>
            <a:cxnSpLocks/>
          </p:cNvCxnSpPr>
          <p:nvPr/>
        </p:nvCxnSpPr>
        <p:spPr>
          <a:xfrm flipH="1">
            <a:off x="3269654" y="5049957"/>
            <a:ext cx="817948" cy="5445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C46F1C3-9A08-8548-A353-87E13EB59A2F}"/>
              </a:ext>
            </a:extLst>
          </p:cNvPr>
          <p:cNvSpPr txBox="1"/>
          <p:nvPr/>
        </p:nvSpPr>
        <p:spPr>
          <a:xfrm>
            <a:off x="7551060" y="6233409"/>
            <a:ext cx="932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(element by element)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39164-03C5-4D46-8BFE-6FE89AAED7A3}"/>
              </a:ext>
            </a:extLst>
          </p:cNvPr>
          <p:cNvSpPr txBox="1"/>
          <p:nvPr/>
        </p:nvSpPr>
        <p:spPr>
          <a:xfrm>
            <a:off x="9279090" y="6144534"/>
            <a:ext cx="17122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e.g. </a:t>
            </a:r>
            <a:br>
              <a:rPr lang="en-US" sz="1100" dirty="0"/>
            </a:br>
            <a:r>
              <a:rPr lang="en-US" sz="1100" dirty="0"/>
              <a:t>ht-1 </a:t>
            </a:r>
            <a:r>
              <a:rPr lang="en-US" sz="1100" i="1" dirty="0"/>
              <a:t>concat</a:t>
            </a:r>
            <a:r>
              <a:rPr lang="en-US" sz="1100" dirty="0"/>
              <a:t> xt = [ht-1, xt]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4396FE-CE82-4F47-9333-EC9942C47D05}"/>
              </a:ext>
            </a:extLst>
          </p:cNvPr>
          <p:cNvCxnSpPr>
            <a:cxnSpLocks/>
          </p:cNvCxnSpPr>
          <p:nvPr/>
        </p:nvCxnSpPr>
        <p:spPr>
          <a:xfrm flipH="1">
            <a:off x="6010382" y="5627429"/>
            <a:ext cx="852756" cy="1922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09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" y="1619235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3058993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4268930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3058993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4305315"/>
            <a:ext cx="386662" cy="371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304984" y="472634"/>
            <a:ext cx="6350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 Pipeline: The core idea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information flows easily and mostly unchanged across multiple steps.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Changes to the memory only happen when determined by the gates.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derivative of this is close to 1 (no gradient vanishing or explosion).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9E3AF-6AA6-FA41-9FBF-EBCB8011B143}"/>
              </a:ext>
            </a:extLst>
          </p:cNvPr>
          <p:cNvSpPr/>
          <p:nvPr/>
        </p:nvSpPr>
        <p:spPr>
          <a:xfrm>
            <a:off x="491705" y="3074629"/>
            <a:ext cx="10886537" cy="3385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3CD194-9B45-8C49-9A32-296344E3DD01}"/>
              </a:ext>
            </a:extLst>
          </p:cNvPr>
          <p:cNvGrpSpPr/>
          <p:nvPr/>
        </p:nvGrpSpPr>
        <p:grpSpPr>
          <a:xfrm>
            <a:off x="465997" y="1767682"/>
            <a:ext cx="2998036" cy="2514701"/>
            <a:chOff x="586596" y="1767681"/>
            <a:chExt cx="2998036" cy="2514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73457B-1191-D940-8A6E-46194CF13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76" t="4660" r="7749"/>
            <a:stretch/>
          </p:blipFill>
          <p:spPr>
            <a:xfrm>
              <a:off x="586596" y="1767681"/>
              <a:ext cx="2998036" cy="20671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DCA157-04F6-AD40-83E1-2AFC6FF41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176"/>
            <a:stretch/>
          </p:blipFill>
          <p:spPr>
            <a:xfrm>
              <a:off x="809869" y="3834819"/>
              <a:ext cx="2503678" cy="4475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Decide what to forget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 sigmoid learned NN that uses the previous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the current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decide which parts of the memory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must be forgotten.</a:t>
                </a:r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blipFill>
                <a:blip r:embed="rId5"/>
                <a:stretch>
                  <a:fillRect l="-42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/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=[1, 1, 0, 0]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this means that the first 2 elements of the vector should be kept and the last 2 forgotten. </a:t>
                </a:r>
                <a:endParaRPr lang="en-US" sz="11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432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Decide what to commit to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tanh </a:t>
                </a:r>
                <a:r>
                  <a:rPr lang="en-US" sz="1400" dirty="0"/>
                  <a:t>NN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determine how the memory should be updated.</a:t>
                </a:r>
              </a:p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the same inputs to determine which parts of the memory must be updated.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blipFill>
                <a:blip r:embed="rId7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77AF871-5EC2-0249-ADD0-A9D4ACF7708B}"/>
              </a:ext>
            </a:extLst>
          </p:cNvPr>
          <p:cNvGrpSpPr/>
          <p:nvPr/>
        </p:nvGrpSpPr>
        <p:grpSpPr>
          <a:xfrm>
            <a:off x="4715291" y="1949456"/>
            <a:ext cx="2761417" cy="2389703"/>
            <a:chOff x="4715291" y="1892680"/>
            <a:chExt cx="2761417" cy="23897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93F9B4-8DF0-1947-B971-203A41F7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1" y="1892680"/>
              <a:ext cx="2761417" cy="18171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851A8F-6F6D-6B42-BBA1-5A1D8C97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152" y="3677376"/>
              <a:ext cx="2137693" cy="6050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/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=[0, 0, 1, 1]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and</a:t>
                </a:r>
                <a:r>
                  <a:rPr lang="en-US" sz="11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−1, 0.2, 0.4, 1]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 this means that the memory  positions 3 and 4 must have 0.4 and 1 added to them.</a:t>
                </a:r>
              </a:p>
              <a:p>
                <a:br>
                  <a:rPr lang="en-US" sz="1100" dirty="0"/>
                </a:br>
                <a:r>
                  <a:rPr lang="en-US" sz="1100" dirty="0"/>
                  <a:t>Note that this decision of which parts of the memory to update is independent from the previous one. There are some LSTM variants where this decisions are coupled.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blipFill>
                <a:blip r:embed="rId10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54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3. Commit to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Get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by modifying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based on the previous steps.  </a:t>
                </a:r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blipFill>
                <a:blip r:embed="rId3"/>
                <a:stretch>
                  <a:fillRect l="-42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592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Calculate the step output from the updated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pointwise </a:t>
                </a:r>
                <a:r>
                  <a:rPr lang="en-US" sz="1400" i="1" dirty="0"/>
                  <a:t>tanh</a:t>
                </a:r>
                <a:r>
                  <a:rPr lang="en-US" sz="1400" dirty="0"/>
                  <a:t> is used to map the updated memory between -1 and 1.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400" dirty="0"/>
                  <a:t>to determine which parts of the updated memory must be used for the output.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ABFB345-98D0-7E4C-B1FA-71F67E017D43}"/>
              </a:ext>
            </a:extLst>
          </p:cNvPr>
          <p:cNvGrpSpPr/>
          <p:nvPr/>
        </p:nvGrpSpPr>
        <p:grpSpPr>
          <a:xfrm>
            <a:off x="465997" y="1451203"/>
            <a:ext cx="2761417" cy="2282753"/>
            <a:chOff x="465997" y="1451203"/>
            <a:chExt cx="2761417" cy="22827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B6378F-8F5B-E648-8EE4-833770A92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997" y="1451203"/>
              <a:ext cx="2761417" cy="17030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395CA5-DEC7-0042-AFF6-5B5CC9E6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443" y="3207348"/>
              <a:ext cx="2374523" cy="5266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EBB91-211D-C046-9FF8-33CF09D272A1}"/>
              </a:ext>
            </a:extLst>
          </p:cNvPr>
          <p:cNvGrpSpPr/>
          <p:nvPr/>
        </p:nvGrpSpPr>
        <p:grpSpPr>
          <a:xfrm>
            <a:off x="5925420" y="1658865"/>
            <a:ext cx="2448929" cy="2494997"/>
            <a:chOff x="5020612" y="2320795"/>
            <a:chExt cx="2448929" cy="24949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4F883B-A4CC-274B-8366-29AAA082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0612" y="2320795"/>
              <a:ext cx="2448929" cy="16235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7854DE-B821-DB42-9730-BC694A55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5613" y="3831418"/>
              <a:ext cx="2286538" cy="98437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908CB5-F6C2-FB40-9E93-2945891B6C84}"/>
              </a:ext>
            </a:extLst>
          </p:cNvPr>
          <p:cNvSpPr txBox="1"/>
          <p:nvPr/>
        </p:nvSpPr>
        <p:spPr>
          <a:xfrm>
            <a:off x="4284621" y="4005234"/>
            <a:ext cx="592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Not everything that is flowing through Ct is relevant for the output of a step.  </a:t>
            </a:r>
            <a:br>
              <a:rPr lang="en-US" sz="1100" b="0" dirty="0"/>
            </a:br>
            <a:br>
              <a:rPr lang="en-US" sz="1100" b="0" dirty="0"/>
            </a:br>
            <a:r>
              <a:rPr lang="en-US" sz="1100" b="0" dirty="0"/>
              <a:t>For example, </a:t>
            </a:r>
            <a:r>
              <a:rPr lang="en-US" sz="1100" dirty="0"/>
              <a:t>in an NLP problem, if </a:t>
            </a:r>
            <a:r>
              <a:rPr lang="en-US" sz="1100" i="1" dirty="0"/>
              <a:t>xt</a:t>
            </a:r>
            <a:r>
              <a:rPr lang="en-US" sz="1100" dirty="0"/>
              <a:t> is a subject, this step might decide to output if the subject is singular or plural to inform the conjugation of the verb that might come in the following step.</a:t>
            </a:r>
          </a:p>
        </p:txBody>
      </p:sp>
    </p:spTree>
    <p:extLst>
      <p:ext uri="{BB962C8B-B14F-4D97-AF65-F5344CB8AC3E}">
        <p14:creationId xmlns:p14="http://schemas.microsoft.com/office/powerpoint/2010/main" val="288036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843130-FB4C-1042-A03D-0FDDBB633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63537"/>
              </p:ext>
            </p:extLst>
          </p:nvPr>
        </p:nvGraphicFramePr>
        <p:xfrm>
          <a:off x="367586" y="894327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F67F09E-F748-3C46-9336-D5C4A18AA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79765"/>
              </p:ext>
            </p:extLst>
          </p:nvPr>
        </p:nvGraphicFramePr>
        <p:xfrm>
          <a:off x="875871" y="1170248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9D04808-531E-E74B-A9CF-89816FD4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92300"/>
              </p:ext>
            </p:extLst>
          </p:nvPr>
        </p:nvGraphicFramePr>
        <p:xfrm>
          <a:off x="1348341" y="1446169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9483343-EE0A-F143-8752-82CA6CD9E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85338"/>
              </p:ext>
            </p:extLst>
          </p:nvPr>
        </p:nvGraphicFramePr>
        <p:xfrm>
          <a:off x="1820811" y="1698080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black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fox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stuff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92AF6A-3BE6-F949-A569-2448785C68AC}"/>
              </a:ext>
            </a:extLst>
          </p:cNvPr>
          <p:cNvCxnSpPr>
            <a:cxnSpLocks/>
          </p:cNvCxnSpPr>
          <p:nvPr/>
        </p:nvCxnSpPr>
        <p:spPr>
          <a:xfrm>
            <a:off x="3762196" y="1698080"/>
            <a:ext cx="0" cy="1621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42C34-076F-6E42-8E74-A36C9857E55B}"/>
              </a:ext>
            </a:extLst>
          </p:cNvPr>
          <p:cNvCxnSpPr>
            <a:cxnSpLocks/>
          </p:cNvCxnSpPr>
          <p:nvPr/>
        </p:nvCxnSpPr>
        <p:spPr>
          <a:xfrm>
            <a:off x="1820811" y="3399509"/>
            <a:ext cx="17797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FFD2D5-A994-7543-AC47-A2509C464C69}"/>
              </a:ext>
            </a:extLst>
          </p:cNvPr>
          <p:cNvCxnSpPr>
            <a:cxnSpLocks/>
          </p:cNvCxnSpPr>
          <p:nvPr/>
        </p:nvCxnSpPr>
        <p:spPr>
          <a:xfrm flipH="1" flipV="1">
            <a:off x="2524730" y="669745"/>
            <a:ext cx="1206644" cy="821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10C03B-C138-E746-8ACC-DDEB204DDD6A}"/>
              </a:ext>
            </a:extLst>
          </p:cNvPr>
          <p:cNvSpPr txBox="1"/>
          <p:nvPr/>
        </p:nvSpPr>
        <p:spPr>
          <a:xfrm>
            <a:off x="1801185" y="3516615"/>
            <a:ext cx="1876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 time-steps per sample in this batch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BD31EA-F320-7944-A190-2DAC489AD678}"/>
              </a:ext>
            </a:extLst>
          </p:cNvPr>
          <p:cNvSpPr txBox="1"/>
          <p:nvPr/>
        </p:nvSpPr>
        <p:spPr>
          <a:xfrm>
            <a:off x="3923871" y="2247436"/>
            <a:ext cx="187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 batch has 4 training 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9A0863-0928-4A45-BC60-DDF33EAC491E}"/>
              </a:ext>
            </a:extLst>
          </p:cNvPr>
          <p:cNvSpPr txBox="1"/>
          <p:nvPr/>
        </p:nvSpPr>
        <p:spPr>
          <a:xfrm>
            <a:off x="3297902" y="207361"/>
            <a:ext cx="311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All batches use 3 features per time step (i.e. in case of NLP problems, word embeddings of size 3)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E828946-7BEA-7943-92BD-056ECE822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07245"/>
              </p:ext>
            </p:extLst>
          </p:nvPr>
        </p:nvGraphicFramePr>
        <p:xfrm>
          <a:off x="5921197" y="3884801"/>
          <a:ext cx="1779712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1841375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D95566A-78EE-0445-B409-9912045DF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547347"/>
              </p:ext>
            </p:extLst>
          </p:nvPr>
        </p:nvGraphicFramePr>
        <p:xfrm>
          <a:off x="6429482" y="4160722"/>
          <a:ext cx="177971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344090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E9A3B1E-7B77-A74C-A4CD-9EE712EC3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06832"/>
              </p:ext>
            </p:extLst>
          </p:nvPr>
        </p:nvGraphicFramePr>
        <p:xfrm>
          <a:off x="6901952" y="4436643"/>
          <a:ext cx="1779712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501747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19D23717-603C-D048-AA5D-881E7FBF5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94143"/>
              </p:ext>
            </p:extLst>
          </p:nvPr>
        </p:nvGraphicFramePr>
        <p:xfrm>
          <a:off x="7374422" y="4688554"/>
          <a:ext cx="177971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010274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fan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is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bad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5FD9FA-A1AA-BD44-99BF-9FB0932DC66D}"/>
              </a:ext>
            </a:extLst>
          </p:cNvPr>
          <p:cNvCxnSpPr>
            <a:cxnSpLocks/>
          </p:cNvCxnSpPr>
          <p:nvPr/>
        </p:nvCxnSpPr>
        <p:spPr>
          <a:xfrm>
            <a:off x="9315807" y="4688554"/>
            <a:ext cx="0" cy="741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B65E03-51C3-784F-B3ED-47047C61AA3E}"/>
              </a:ext>
            </a:extLst>
          </p:cNvPr>
          <p:cNvCxnSpPr>
            <a:cxnSpLocks/>
          </p:cNvCxnSpPr>
          <p:nvPr/>
        </p:nvCxnSpPr>
        <p:spPr>
          <a:xfrm>
            <a:off x="7390738" y="5596239"/>
            <a:ext cx="17797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81B0D5B-733B-D344-B2B5-9EF24CECB1FE}"/>
              </a:ext>
            </a:extLst>
          </p:cNvPr>
          <p:cNvCxnSpPr>
            <a:cxnSpLocks/>
          </p:cNvCxnSpPr>
          <p:nvPr/>
        </p:nvCxnSpPr>
        <p:spPr>
          <a:xfrm flipH="1" flipV="1">
            <a:off x="8078341" y="3660219"/>
            <a:ext cx="1206644" cy="821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13B564-8266-214D-815C-F06E68F06D41}"/>
              </a:ext>
            </a:extLst>
          </p:cNvPr>
          <p:cNvSpPr txBox="1"/>
          <p:nvPr/>
        </p:nvSpPr>
        <p:spPr>
          <a:xfrm>
            <a:off x="7371112" y="5713345"/>
            <a:ext cx="1876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4 time-steps per sample in this batch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094234-5AC9-C444-B083-C249665EAFB5}"/>
              </a:ext>
            </a:extLst>
          </p:cNvPr>
          <p:cNvSpPr txBox="1"/>
          <p:nvPr/>
        </p:nvSpPr>
        <p:spPr>
          <a:xfrm>
            <a:off x="9469617" y="4710983"/>
            <a:ext cx="187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 batch has 2 training samples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010269-8604-BD46-B9F0-4EF88EBB44F2}"/>
              </a:ext>
            </a:extLst>
          </p:cNvPr>
          <p:cNvSpPr txBox="1"/>
          <p:nvPr/>
        </p:nvSpPr>
        <p:spPr>
          <a:xfrm>
            <a:off x="8851513" y="3197835"/>
            <a:ext cx="311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All batches uses 3 features per time step (i.e. in case of NLP problems, word embeddings of size 3)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2027-D26F-CD47-9598-A63529811CD2}"/>
              </a:ext>
            </a:extLst>
          </p:cNvPr>
          <p:cNvSpPr txBox="1"/>
          <p:nvPr/>
        </p:nvSpPr>
        <p:spPr>
          <a:xfrm>
            <a:off x="747262" y="4386157"/>
            <a:ext cx="381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Batch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CB57F4-A7E7-3A4F-A00D-0D1002F35AE9}"/>
              </a:ext>
            </a:extLst>
          </p:cNvPr>
          <p:cNvSpPr txBox="1"/>
          <p:nvPr/>
        </p:nvSpPr>
        <p:spPr>
          <a:xfrm>
            <a:off x="6411074" y="2344754"/>
            <a:ext cx="381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Batch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E74BD4-2DC1-E64C-B915-2836F2022A10}"/>
              </a:ext>
            </a:extLst>
          </p:cNvPr>
          <p:cNvSpPr/>
          <p:nvPr/>
        </p:nvSpPr>
        <p:spPr>
          <a:xfrm>
            <a:off x="584201" y="5407980"/>
            <a:ext cx="291670" cy="2908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BFC6FF-CBD9-9A4B-93F8-4691234344C8}"/>
              </a:ext>
            </a:extLst>
          </p:cNvPr>
          <p:cNvSpPr txBox="1"/>
          <p:nvPr/>
        </p:nvSpPr>
        <p:spPr>
          <a:xfrm>
            <a:off x="966771" y="5290485"/>
            <a:ext cx="393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Not part of the actual input, just there to help the example make sense</a:t>
            </a:r>
          </a:p>
        </p:txBody>
      </p:sp>
    </p:spTree>
    <p:extLst>
      <p:ext uri="{BB962C8B-B14F-4D97-AF65-F5344CB8AC3E}">
        <p14:creationId xmlns:p14="http://schemas.microsoft.com/office/powerpoint/2010/main" val="2987963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10286</TotalTime>
  <Words>759</Words>
  <Application>Microsoft Macintosh PowerPoint</Application>
  <PresentationFormat>Widescreen</PresentationFormat>
  <Paragraphs>159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37</cp:revision>
  <dcterms:created xsi:type="dcterms:W3CDTF">2020-05-02T10:48:06Z</dcterms:created>
  <dcterms:modified xsi:type="dcterms:W3CDTF">2020-07-14T11:06:46Z</dcterms:modified>
</cp:coreProperties>
</file>